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260" r:id="rId3"/>
    <p:sldId id="261" r:id="rId4"/>
    <p:sldId id="262" r:id="rId5"/>
    <p:sldId id="35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50" r:id="rId38"/>
    <p:sldId id="351" r:id="rId39"/>
    <p:sldId id="294" r:id="rId40"/>
    <p:sldId id="295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49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53" r:id="rId77"/>
    <p:sldId id="335" r:id="rId78"/>
    <p:sldId id="336" r:id="rId79"/>
    <p:sldId id="337" r:id="rId80"/>
    <p:sldId id="338" r:id="rId81"/>
    <p:sldId id="339" r:id="rId82"/>
    <p:sldId id="354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55" r:id="rId9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660"/>
  </p:normalViewPr>
  <p:slideViewPr>
    <p:cSldViewPr>
      <p:cViewPr varScale="1">
        <p:scale>
          <a:sx n="68" d="100"/>
          <a:sy n="68" d="100"/>
        </p:scale>
        <p:origin x="7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1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CC09DAF-B9A1-4949-853A-6043A260C2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78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16E587-1BC3-4FFF-982D-45B2F4AA553A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B24D21-DB0A-404B-A408-3C7C170A31E7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6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0B9A8-846F-4122-AFEC-5F66D4D7CDC0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30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8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10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3B759-FCF8-448F-BA97-A09968C0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8DEE-9610-46CB-995C-8D05DF12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5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82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77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36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2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18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9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eg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5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uccess1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3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4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5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5589588"/>
            <a:ext cx="7847012" cy="720725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Taking Notes, Writing and Speaking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725488" y="6210300"/>
            <a:ext cx="2590800" cy="647700"/>
          </a:xfrm>
        </p:spPr>
        <p:txBody>
          <a:bodyPr/>
          <a:lstStyle/>
          <a:p>
            <a:r>
              <a:rPr lang="en-US" altLang="en-US" dirty="0"/>
              <a:t>Chapter 7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416800" cy="3886200"/>
          </a:xfrm>
        </p:spPr>
        <p:txBody>
          <a:bodyPr/>
          <a:lstStyle/>
          <a:p>
            <a:pPr>
              <a:defRPr/>
            </a:pPr>
            <a:r>
              <a:rPr lang="en-US"/>
              <a:t>Distinguish between listening and hearing.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2112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Hearing is done with the ears.</a:t>
            </a:r>
          </a:p>
        </p:txBody>
      </p:sp>
      <p:pic>
        <p:nvPicPr>
          <p:cNvPr id="12291" name="Picture 1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46958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Listening is done with the mind.</a:t>
            </a:r>
          </a:p>
        </p:txBody>
      </p:sp>
      <p:pic>
        <p:nvPicPr>
          <p:cNvPr id="1331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1326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657600"/>
            <a:ext cx="7762875" cy="4181475"/>
          </a:xfrm>
        </p:spPr>
        <p:txBody>
          <a:bodyPr/>
          <a:lstStyle/>
          <a:p>
            <a:pPr>
              <a:defRPr/>
            </a:pPr>
            <a:r>
              <a:rPr lang="en-US"/>
              <a:t>Ask yourself questions</a:t>
            </a:r>
          </a:p>
          <a:p>
            <a:pPr lvl="1">
              <a:defRPr/>
            </a:pPr>
            <a:r>
              <a:rPr lang="en-US"/>
              <a:t>Why is she saying that?</a:t>
            </a:r>
          </a:p>
          <a:p>
            <a:pPr lvl="1">
              <a:defRPr/>
            </a:pPr>
            <a:r>
              <a:rPr lang="en-US"/>
              <a:t>What does he mean?</a:t>
            </a:r>
          </a:p>
          <a:p>
            <a:pPr lvl="1">
              <a:defRPr/>
            </a:pPr>
            <a:r>
              <a:rPr lang="en-US"/>
              <a:t>What is the main point?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62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31242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STAY AWAKE!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8300"/>
            <a:ext cx="7416800" cy="4078287"/>
          </a:xfrm>
        </p:spPr>
        <p:txBody>
          <a:bodyPr/>
          <a:lstStyle/>
          <a:p>
            <a:pPr>
              <a:defRPr/>
            </a:pPr>
            <a:r>
              <a:rPr lang="en-US" dirty="0"/>
              <a:t>Take notes</a:t>
            </a:r>
          </a:p>
          <a:p>
            <a:pPr>
              <a:defRPr/>
            </a:pPr>
            <a:r>
              <a:rPr lang="en-US" dirty="0"/>
              <a:t>The act of writing</a:t>
            </a:r>
            <a:br>
              <a:rPr lang="en-US" dirty="0"/>
            </a:br>
            <a:r>
              <a:rPr lang="en-US" dirty="0"/>
              <a:t> keeps you physically</a:t>
            </a:r>
            <a:br>
              <a:rPr lang="en-US" dirty="0"/>
            </a:br>
            <a:r>
              <a:rPr lang="en-US" dirty="0"/>
              <a:t> and mentally alert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352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Be open to different viewpoints and new ideas.</a:t>
            </a:r>
          </a:p>
        </p:txBody>
      </p:sp>
      <p:pic>
        <p:nvPicPr>
          <p:cNvPr id="196627" name="Picture 19" descr="http://cdn1.theodysseyonline.com/files/2015/09/21/635783956857036152-189341139_Screen%20Shot%202015-09-20%20at%209.27.36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3717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 for note taking.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1369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Have the proper materials.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16800" cy="4343400"/>
          </a:xfrm>
        </p:spPr>
        <p:txBody>
          <a:bodyPr/>
          <a:lstStyle/>
          <a:p>
            <a:pPr>
              <a:defRPr/>
            </a:pPr>
            <a:r>
              <a:rPr lang="en-US"/>
              <a:t>Three ring binder</a:t>
            </a:r>
          </a:p>
          <a:p>
            <a:pPr>
              <a:defRPr/>
            </a:pPr>
            <a:r>
              <a:rPr lang="en-US"/>
              <a:t>Notebook paper</a:t>
            </a:r>
          </a:p>
          <a:p>
            <a:pPr>
              <a:defRPr/>
            </a:pPr>
            <a:r>
              <a:rPr lang="en-US"/>
              <a:t>Pen </a:t>
            </a:r>
          </a:p>
          <a:p>
            <a:pPr>
              <a:defRPr/>
            </a:pPr>
            <a:r>
              <a:rPr lang="en-US"/>
              <a:t>Highlighter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514850" y="2590800"/>
          <a:ext cx="272891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1833327" imgH="1874067" progId="MS_ClipArt_Gallery.2">
                  <p:embed/>
                </p:oleObj>
              </mc:Choice>
              <mc:Fallback>
                <p:oleObj name="Clip" r:id="rId3" imgW="1833327" imgH="1874067" progId="MS_ClipArt_Gallery.2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90800"/>
                        <a:ext cx="2728913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the calendar and syllabus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What topic is being discussed?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Read the text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27200"/>
            <a:ext cx="7416800" cy="4140200"/>
          </a:xfrm>
        </p:spPr>
        <p:txBody>
          <a:bodyPr/>
          <a:lstStyle/>
          <a:p>
            <a:pPr>
              <a:defRPr/>
            </a:pPr>
            <a:r>
              <a:rPr lang="en-US" dirty="0"/>
              <a:t>Find the main ideas</a:t>
            </a:r>
          </a:p>
          <a:p>
            <a:pPr>
              <a:defRPr/>
            </a:pPr>
            <a:r>
              <a:rPr lang="en-US" dirty="0"/>
              <a:t>Be familiar with</a:t>
            </a:r>
            <a:br>
              <a:rPr lang="en-US" dirty="0"/>
            </a:br>
            <a:r>
              <a:rPr lang="en-US" dirty="0"/>
              <a:t>the topic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04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3733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MEMORY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505200" y="2971800"/>
            <a:ext cx="3749675" cy="1127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READING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4114800" y="4572000"/>
            <a:ext cx="4419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NOTES </a:t>
            </a:r>
          </a:p>
        </p:txBody>
      </p:sp>
      <p:graphicFrame>
        <p:nvGraphicFramePr>
          <p:cNvPr id="189440" name="Object 0"/>
          <p:cNvGraphicFramePr>
            <a:graphicFrameLocks noChangeAspect="1"/>
          </p:cNvGraphicFramePr>
          <p:nvPr/>
        </p:nvGraphicFramePr>
        <p:xfrm>
          <a:off x="838200" y="3352800"/>
          <a:ext cx="2590800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18944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2590800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These Are Related: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   What to write down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1242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 dirty="0"/>
              <a:t>Focus on the main ideas.</a:t>
            </a:r>
          </a:p>
          <a:p>
            <a:pPr>
              <a:defRPr/>
            </a:pPr>
            <a:r>
              <a:rPr lang="en-US" dirty="0"/>
              <a:t>Write supporting details as you have time.</a:t>
            </a:r>
          </a:p>
          <a:p>
            <a:pPr>
              <a:defRPr/>
            </a:pPr>
            <a:r>
              <a:rPr lang="en-US" dirty="0"/>
              <a:t>Watch for verbal signals.</a:t>
            </a:r>
          </a:p>
        </p:txBody>
      </p:sp>
      <p:graphicFrame>
        <p:nvGraphicFramePr>
          <p:cNvPr id="2150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7389"/>
              </p:ext>
            </p:extLst>
          </p:nvPr>
        </p:nvGraphicFramePr>
        <p:xfrm>
          <a:off x="5638800" y="1447800"/>
          <a:ext cx="30480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2150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3048000" cy="1276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Signal words point the way.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003520"/>
            <a:ext cx="3877326" cy="428456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01149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Example Words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6657" y="2418556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To illustrate</a:t>
            </a:r>
          </a:p>
          <a:p>
            <a:pPr>
              <a:defRPr/>
            </a:pPr>
            <a:r>
              <a:rPr lang="en-US" dirty="0"/>
              <a:t>For example</a:t>
            </a:r>
          </a:p>
          <a:p>
            <a:pPr>
              <a:defRPr/>
            </a:pPr>
            <a:r>
              <a:rPr lang="en-US" dirty="0"/>
              <a:t>For instance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5057" y="2400971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 example.  Write it down.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19" y="1350107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Addition Words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2842" y="2362200"/>
            <a:ext cx="3632200" cy="2659795"/>
          </a:xfrm>
        </p:spPr>
        <p:txBody>
          <a:bodyPr/>
          <a:lstStyle/>
          <a:p>
            <a:pPr>
              <a:defRPr/>
            </a:pPr>
            <a:r>
              <a:rPr lang="en-US" dirty="0"/>
              <a:t>In addition</a:t>
            </a:r>
          </a:p>
          <a:p>
            <a:pPr>
              <a:defRPr/>
            </a:pPr>
            <a:r>
              <a:rPr lang="en-US" dirty="0"/>
              <a:t>Also</a:t>
            </a:r>
          </a:p>
          <a:p>
            <a:pPr>
              <a:defRPr/>
            </a:pPr>
            <a:r>
              <a:rPr lang="en-US" dirty="0"/>
              <a:t>Furthermore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95042" y="2209800"/>
            <a:ext cx="3632200" cy="24780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another main idea.  Write it down too.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Enumeration Words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438400"/>
            <a:ext cx="3632200" cy="2249487"/>
          </a:xfrm>
        </p:spPr>
        <p:txBody>
          <a:bodyPr/>
          <a:lstStyle/>
          <a:p>
            <a:pPr>
              <a:defRPr/>
            </a:pPr>
            <a:r>
              <a:rPr lang="en-US" dirty="0"/>
              <a:t>The five steps</a:t>
            </a:r>
          </a:p>
          <a:p>
            <a:pPr>
              <a:defRPr/>
            </a:pPr>
            <a:r>
              <a:rPr lang="en-US" dirty="0"/>
              <a:t>First, second, third</a:t>
            </a:r>
          </a:p>
          <a:p>
            <a:pPr>
              <a:defRPr/>
            </a:pPr>
            <a:r>
              <a:rPr lang="en-US" dirty="0"/>
              <a:t>Next 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438400"/>
            <a:ext cx="3632200" cy="3203574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list.  Organize your notes and write down the items in the list.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304" y="1346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Time Words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8704" y="22860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Before, after</a:t>
            </a:r>
          </a:p>
          <a:p>
            <a:pPr>
              <a:defRPr/>
            </a:pPr>
            <a:r>
              <a:rPr lang="en-US" dirty="0"/>
              <a:t>Formerly</a:t>
            </a:r>
          </a:p>
          <a:p>
            <a:pPr>
              <a:defRPr/>
            </a:pPr>
            <a:r>
              <a:rPr lang="en-US" dirty="0"/>
              <a:t>Subsequently</a:t>
            </a:r>
          </a:p>
          <a:p>
            <a:pPr>
              <a:defRPr/>
            </a:pPr>
            <a:r>
              <a:rPr lang="en-US" dirty="0"/>
              <a:t>Prior</a:t>
            </a:r>
          </a:p>
          <a:p>
            <a:pPr>
              <a:defRPr/>
            </a:pPr>
            <a:r>
              <a:rPr lang="en-US" dirty="0"/>
              <a:t>Meanwhile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00904" y="2286000"/>
            <a:ext cx="36322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Hmm! Here comes a time relationship.  What comes first and what happens next.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169" y="124985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Cause and Effect Words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057400"/>
            <a:ext cx="3632200" cy="2362200"/>
          </a:xfrm>
        </p:spPr>
        <p:txBody>
          <a:bodyPr/>
          <a:lstStyle/>
          <a:p>
            <a:pPr>
              <a:defRPr/>
            </a:pPr>
            <a:r>
              <a:rPr lang="en-US" dirty="0"/>
              <a:t>Therefore</a:t>
            </a:r>
          </a:p>
          <a:p>
            <a:pPr>
              <a:defRPr/>
            </a:pPr>
            <a:r>
              <a:rPr lang="en-US" dirty="0"/>
              <a:t>As a result</a:t>
            </a:r>
          </a:p>
          <a:p>
            <a:pPr>
              <a:defRPr/>
            </a:pPr>
            <a:r>
              <a:rPr lang="en-US" dirty="0"/>
              <a:t>If. . . .then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0769" y="206326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cause and effect.  Write the labels “cause” and “effect” in your notes and get these ideas in your notes.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Definition Words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514600"/>
            <a:ext cx="3632200" cy="2554287"/>
          </a:xfrm>
        </p:spPr>
        <p:txBody>
          <a:bodyPr/>
          <a:lstStyle/>
          <a:p>
            <a:pPr>
              <a:defRPr/>
            </a:pPr>
            <a:r>
              <a:rPr lang="en-US" dirty="0"/>
              <a:t>In other words</a:t>
            </a:r>
          </a:p>
          <a:p>
            <a:pPr>
              <a:defRPr/>
            </a:pPr>
            <a:r>
              <a:rPr lang="en-US" dirty="0"/>
              <a:t>It simply means</a:t>
            </a:r>
          </a:p>
          <a:p>
            <a:pPr>
              <a:defRPr/>
            </a:pPr>
            <a:r>
              <a:rPr lang="en-US" dirty="0"/>
              <a:t>That is</a:t>
            </a:r>
          </a:p>
          <a:p>
            <a:pPr>
              <a:defRPr/>
            </a:pPr>
            <a:r>
              <a:rPr lang="en-US" dirty="0"/>
              <a:t>In essence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3334" y="248529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definition.  Label it “</a:t>
            </a:r>
            <a:r>
              <a:rPr lang="en-US" dirty="0" err="1"/>
              <a:t>def</a:t>
            </a:r>
            <a:r>
              <a:rPr lang="en-US" dirty="0"/>
              <a:t>” and write down the definition.  Test questions are often based on definitions.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Swivel Words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133600"/>
            <a:ext cx="3632200" cy="2401887"/>
          </a:xfrm>
        </p:spPr>
        <p:txBody>
          <a:bodyPr/>
          <a:lstStyle/>
          <a:p>
            <a:pPr>
              <a:defRPr/>
            </a:pPr>
            <a:r>
              <a:rPr lang="en-US" dirty="0"/>
              <a:t>However</a:t>
            </a:r>
          </a:p>
          <a:p>
            <a:pPr>
              <a:defRPr/>
            </a:pPr>
            <a:r>
              <a:rPr lang="en-US" dirty="0"/>
              <a:t>Nevertheless</a:t>
            </a:r>
          </a:p>
          <a:p>
            <a:pPr>
              <a:defRPr/>
            </a:pPr>
            <a:r>
              <a:rPr lang="en-US" dirty="0"/>
              <a:t>Yes, but</a:t>
            </a:r>
          </a:p>
          <a:p>
            <a:pPr>
              <a:defRPr/>
            </a:pPr>
            <a:r>
              <a:rPr lang="en-US" dirty="0"/>
              <a:t>Still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133600"/>
            <a:ext cx="3632200" cy="3051174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 exception or qualifying remark.  Put this in your notes.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6981" y="1574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Compare and Contrast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819400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/>
              <a:t>Similarly</a:t>
            </a:r>
          </a:p>
          <a:p>
            <a:pPr>
              <a:defRPr/>
            </a:pPr>
            <a:r>
              <a:rPr lang="en-US" dirty="0"/>
              <a:t>Likewise</a:t>
            </a:r>
          </a:p>
          <a:p>
            <a:pPr>
              <a:defRPr/>
            </a:pPr>
            <a:r>
              <a:rPr lang="en-US" dirty="0"/>
              <a:t>In contrast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24350" y="28194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Write the similarities and differences in your notes.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Why take notes?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2448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Summary Words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590800"/>
            <a:ext cx="3632200" cy="1944687"/>
          </a:xfrm>
        </p:spPr>
        <p:txBody>
          <a:bodyPr/>
          <a:lstStyle/>
          <a:p>
            <a:pPr>
              <a:defRPr/>
            </a:pPr>
            <a:r>
              <a:rPr lang="en-US" dirty="0"/>
              <a:t>In conclusion</a:t>
            </a:r>
          </a:p>
          <a:p>
            <a:pPr>
              <a:defRPr/>
            </a:pPr>
            <a:r>
              <a:rPr lang="en-US" dirty="0"/>
              <a:t>To sum up</a:t>
            </a:r>
          </a:p>
          <a:p>
            <a:pPr>
              <a:defRPr/>
            </a:pPr>
            <a:r>
              <a:rPr lang="en-US" dirty="0"/>
              <a:t>In a nutshell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614246"/>
            <a:ext cx="3632200" cy="3240087"/>
          </a:xfrm>
        </p:spPr>
        <p:txBody>
          <a:bodyPr/>
          <a:lstStyle/>
          <a:p>
            <a:pPr>
              <a:defRPr/>
            </a:pPr>
            <a:r>
              <a:rPr lang="en-US" dirty="0"/>
              <a:t>Great! This is the end.  I’ll try to write the summary word for word to make sure I have the most important ideas.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258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Test Words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1458" y="2514600"/>
            <a:ext cx="3632200" cy="3697287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important.</a:t>
            </a:r>
          </a:p>
          <a:p>
            <a:pPr>
              <a:defRPr/>
            </a:pPr>
            <a:r>
              <a:rPr lang="en-US" dirty="0"/>
              <a:t>Remember this.</a:t>
            </a:r>
          </a:p>
          <a:p>
            <a:pPr>
              <a:defRPr/>
            </a:pPr>
            <a:r>
              <a:rPr lang="en-US" dirty="0"/>
              <a:t>You’ll see this again</a:t>
            </a:r>
          </a:p>
          <a:p>
            <a:pPr>
              <a:defRPr/>
            </a:pPr>
            <a:r>
              <a:rPr lang="en-US" dirty="0"/>
              <a:t>You might want to study this for the test.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14600"/>
            <a:ext cx="3632200" cy="2325687"/>
          </a:xfrm>
        </p:spPr>
        <p:txBody>
          <a:bodyPr/>
          <a:lstStyle/>
          <a:p>
            <a:pPr>
              <a:defRPr/>
            </a:pPr>
            <a:r>
              <a:rPr lang="en-US" dirty="0"/>
              <a:t>This will be on the test.  Make sure to know this.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9430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Nonverbal Signals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4108" y="1664494"/>
            <a:ext cx="7416800" cy="4736306"/>
          </a:xfrm>
        </p:spPr>
        <p:txBody>
          <a:bodyPr/>
          <a:lstStyle/>
          <a:p>
            <a:pPr>
              <a:defRPr/>
            </a:pPr>
            <a:r>
              <a:rPr lang="en-US" dirty="0"/>
              <a:t>Visually presented material</a:t>
            </a:r>
          </a:p>
          <a:p>
            <a:pPr>
              <a:defRPr/>
            </a:pPr>
            <a:r>
              <a:rPr lang="en-US" dirty="0"/>
              <a:t>Handouts</a:t>
            </a:r>
          </a:p>
          <a:p>
            <a:pPr>
              <a:defRPr/>
            </a:pPr>
            <a:r>
              <a:rPr lang="en-US" dirty="0"/>
              <a:t>Write down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whatever is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 written on the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 board </a:t>
            </a:r>
          </a:p>
        </p:txBody>
      </p:sp>
      <p:graphicFrame>
        <p:nvGraphicFramePr>
          <p:cNvPr id="3379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60050"/>
              </p:ext>
            </p:extLst>
          </p:nvPr>
        </p:nvGraphicFramePr>
        <p:xfrm>
          <a:off x="3810000" y="2286000"/>
          <a:ext cx="42672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2228661" imgH="2020432" progId="MS_ClipArt_Gallery.2">
                  <p:embed/>
                </p:oleObj>
              </mc:Choice>
              <mc:Fallback>
                <p:oleObj name="Clip" r:id="rId3" imgW="2228661" imgH="2020432" progId="MS_ClipArt_Gallery.2">
                  <p:embed/>
                  <p:pic>
                    <p:nvPicPr>
                      <p:cNvPr id="3379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42672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Note Taking Systems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5700"/>
            <a:ext cx="1828800" cy="13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ind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078719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67200"/>
            <a:ext cx="1483936" cy="140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/>
              <a:t>The Cornell Format</a:t>
            </a:r>
            <a:endParaRPr lang="en-US" sz="3200"/>
          </a:p>
        </p:txBody>
      </p:sp>
      <p:grpSp>
        <p:nvGrpSpPr>
          <p:cNvPr id="35843" name="Group 1027"/>
          <p:cNvGrpSpPr>
            <a:grpSpLocks/>
          </p:cNvGrpSpPr>
          <p:nvPr/>
        </p:nvGrpSpPr>
        <p:grpSpPr bwMode="auto">
          <a:xfrm>
            <a:off x="2438400" y="2057400"/>
            <a:ext cx="5943600" cy="3886200"/>
            <a:chOff x="676" y="1108"/>
            <a:chExt cx="4600" cy="2680"/>
          </a:xfrm>
        </p:grpSpPr>
        <p:sp>
          <p:nvSpPr>
            <p:cNvPr id="35847" name="Rectangle 1028"/>
            <p:cNvSpPr>
              <a:spLocks noChangeArrowheads="1"/>
            </p:cNvSpPr>
            <p:nvPr/>
          </p:nvSpPr>
          <p:spPr bwMode="auto">
            <a:xfrm>
              <a:off x="676" y="1108"/>
              <a:ext cx="4600" cy="2680"/>
            </a:xfrm>
            <a:prstGeom prst="rect">
              <a:avLst/>
            </a:prstGeom>
            <a:solidFill>
              <a:srgbClr val="FCFCF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ECECE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Line 1029"/>
            <p:cNvSpPr>
              <a:spLocks noChangeShapeType="1"/>
            </p:cNvSpPr>
            <p:nvPr/>
          </p:nvSpPr>
          <p:spPr bwMode="auto">
            <a:xfrm>
              <a:off x="681" y="15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Line 1030"/>
            <p:cNvSpPr>
              <a:spLocks noChangeShapeType="1"/>
            </p:cNvSpPr>
            <p:nvPr/>
          </p:nvSpPr>
          <p:spPr bwMode="auto">
            <a:xfrm>
              <a:off x="681" y="34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031"/>
            <p:cNvSpPr>
              <a:spLocks noChangeShapeType="1"/>
            </p:cNvSpPr>
            <p:nvPr/>
          </p:nvSpPr>
          <p:spPr bwMode="auto">
            <a:xfrm>
              <a:off x="681" y="17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1032"/>
            <p:cNvSpPr>
              <a:spLocks noChangeShapeType="1"/>
            </p:cNvSpPr>
            <p:nvPr/>
          </p:nvSpPr>
          <p:spPr bwMode="auto">
            <a:xfrm>
              <a:off x="681" y="32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033"/>
            <p:cNvSpPr>
              <a:spLocks noChangeShapeType="1"/>
            </p:cNvSpPr>
            <p:nvPr/>
          </p:nvSpPr>
          <p:spPr bwMode="auto">
            <a:xfrm>
              <a:off x="681" y="29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034"/>
            <p:cNvSpPr>
              <a:spLocks noChangeShapeType="1"/>
            </p:cNvSpPr>
            <p:nvPr/>
          </p:nvSpPr>
          <p:spPr bwMode="auto">
            <a:xfrm>
              <a:off x="681" y="20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035"/>
            <p:cNvSpPr>
              <a:spLocks noChangeShapeType="1"/>
            </p:cNvSpPr>
            <p:nvPr/>
          </p:nvSpPr>
          <p:spPr bwMode="auto">
            <a:xfrm>
              <a:off x="679" y="22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036"/>
            <p:cNvSpPr>
              <a:spLocks noChangeShapeType="1"/>
            </p:cNvSpPr>
            <p:nvPr/>
          </p:nvSpPr>
          <p:spPr bwMode="auto">
            <a:xfrm>
              <a:off x="681" y="24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1037"/>
            <p:cNvSpPr>
              <a:spLocks noChangeShapeType="1"/>
            </p:cNvSpPr>
            <p:nvPr/>
          </p:nvSpPr>
          <p:spPr bwMode="auto">
            <a:xfrm>
              <a:off x="681" y="27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038"/>
            <p:cNvSpPr>
              <a:spLocks noChangeShapeType="1"/>
            </p:cNvSpPr>
            <p:nvPr/>
          </p:nvSpPr>
          <p:spPr bwMode="auto">
            <a:xfrm>
              <a:off x="681" y="36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039"/>
            <p:cNvSpPr>
              <a:spLocks noChangeShapeType="1"/>
            </p:cNvSpPr>
            <p:nvPr/>
          </p:nvSpPr>
          <p:spPr bwMode="auto">
            <a:xfrm>
              <a:off x="1872" y="1137"/>
              <a:ext cx="0" cy="2623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Rectangle 1040"/>
            <p:cNvSpPr>
              <a:spLocks noChangeArrowheads="1"/>
            </p:cNvSpPr>
            <p:nvPr/>
          </p:nvSpPr>
          <p:spPr bwMode="auto">
            <a:xfrm>
              <a:off x="759" y="1130"/>
              <a:ext cx="114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A50021"/>
                  </a:solidFill>
                  <a:latin typeface="Arial" charset="0"/>
                </a:rPr>
                <a:t>2 1/2</a:t>
              </a:r>
              <a:r>
                <a:rPr lang="en-US" altLang="en-US" sz="1800" b="1" dirty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altLang="en-US" sz="1800" b="1" dirty="0">
                  <a:solidFill>
                    <a:srgbClr val="A50021"/>
                  </a:solidFill>
                  <a:latin typeface="Arial" charset="0"/>
                </a:rPr>
                <a:t>inches</a:t>
              </a:r>
              <a:endParaRPr lang="en-US" altLang="en-US" sz="1800" b="1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0" name="Rectangle 1041"/>
            <p:cNvSpPr>
              <a:spLocks noChangeArrowheads="1"/>
            </p:cNvSpPr>
            <p:nvPr/>
          </p:nvSpPr>
          <p:spPr bwMode="auto">
            <a:xfrm>
              <a:off x="2974" y="1134"/>
              <a:ext cx="8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A50021"/>
                  </a:solidFill>
                  <a:latin typeface="Arial" charset="0"/>
                </a:rPr>
                <a:t>6 inches</a:t>
              </a:r>
              <a:endParaRPr lang="en-US" altLang="en-U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1" name="Line 1042"/>
            <p:cNvSpPr>
              <a:spLocks noChangeShapeType="1"/>
            </p:cNvSpPr>
            <p:nvPr/>
          </p:nvSpPr>
          <p:spPr bwMode="auto">
            <a:xfrm>
              <a:off x="681" y="1344"/>
              <a:ext cx="118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1043"/>
            <p:cNvSpPr>
              <a:spLocks noChangeShapeType="1"/>
            </p:cNvSpPr>
            <p:nvPr/>
          </p:nvSpPr>
          <p:spPr bwMode="auto">
            <a:xfrm>
              <a:off x="1881" y="1344"/>
              <a:ext cx="339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4" name="Text Box 1044"/>
          <p:cNvSpPr txBox="1">
            <a:spLocks noChangeArrowheads="1"/>
          </p:cNvSpPr>
          <p:nvPr/>
        </p:nvSpPr>
        <p:spPr bwMode="auto">
          <a:xfrm>
            <a:off x="381000" y="2590800"/>
            <a:ext cx="1506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latin typeface="Arial" charset="0"/>
              </a:rPr>
              <a:t>RECALL</a:t>
            </a:r>
          </a:p>
          <a:p>
            <a:r>
              <a:rPr lang="en-US" altLang="en-US">
                <a:latin typeface="Arial" charset="0"/>
              </a:rPr>
              <a:t>COLUMN</a:t>
            </a:r>
          </a:p>
        </p:txBody>
      </p:sp>
      <p:sp>
        <p:nvSpPr>
          <p:cNvPr id="35845" name="Text Box 1045"/>
          <p:cNvSpPr txBox="1">
            <a:spLocks noChangeArrowheads="1"/>
          </p:cNvSpPr>
          <p:nvPr/>
        </p:nvSpPr>
        <p:spPr bwMode="auto">
          <a:xfrm>
            <a:off x="304800" y="3732213"/>
            <a:ext cx="20843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QUESTIONS</a:t>
            </a:r>
          </a:p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OUTLINE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35846" name="Text Box 1046"/>
          <p:cNvSpPr txBox="1">
            <a:spLocks noChangeArrowheads="1"/>
          </p:cNvSpPr>
          <p:nvPr/>
        </p:nvSpPr>
        <p:spPr bwMode="auto">
          <a:xfrm>
            <a:off x="4175125" y="2630488"/>
            <a:ext cx="3735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TAKE NOTES HERE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INDENT FOR MINOR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      POINTS</a:t>
            </a:r>
          </a:p>
          <a:p>
            <a:endParaRPr lang="en-US" altLang="en-US">
              <a:solidFill>
                <a:schemeClr val="bg2"/>
              </a:solidFill>
              <a:latin typeface="Arial" charset="0"/>
            </a:endParaRP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MAJOR POINTS</a:t>
            </a:r>
            <a:r>
              <a:rPr lang="en-US" alt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Practice: Taking Notes in the Cornell Format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573599" cy="15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/>
              <a:t>Create a Mind Map</a:t>
            </a:r>
            <a:endParaRPr lang="en-US" sz="4000" i="1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447800" y="1676400"/>
            <a:ext cx="6997700" cy="3949700"/>
            <a:chOff x="820" y="1276"/>
            <a:chExt cx="4408" cy="2488"/>
          </a:xfrm>
        </p:grpSpPr>
        <p:sp>
          <p:nvSpPr>
            <p:cNvPr id="37893" name="Line 4"/>
            <p:cNvSpPr>
              <a:spLocks noChangeShapeType="1"/>
            </p:cNvSpPr>
            <p:nvPr/>
          </p:nvSpPr>
          <p:spPr bwMode="auto">
            <a:xfrm flipV="1">
              <a:off x="1713" y="2081"/>
              <a:ext cx="367" cy="73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 flipV="1">
              <a:off x="1761" y="1985"/>
              <a:ext cx="175" cy="15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3600" y="2913"/>
              <a:ext cx="0" cy="22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 flipV="1">
              <a:off x="4209" y="2033"/>
              <a:ext cx="127" cy="20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2769" y="2049"/>
              <a:ext cx="175" cy="12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1665" y="1569"/>
              <a:ext cx="271" cy="7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0"/>
            <p:cNvSpPr>
              <a:spLocks noChangeArrowheads="1"/>
            </p:cNvSpPr>
            <p:nvPr/>
          </p:nvSpPr>
          <p:spPr bwMode="auto">
            <a:xfrm>
              <a:off x="2884" y="2020"/>
              <a:ext cx="1384" cy="85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0" name="Oval 11"/>
            <p:cNvSpPr>
              <a:spLocks noChangeArrowheads="1"/>
            </p:cNvSpPr>
            <p:nvPr/>
          </p:nvSpPr>
          <p:spPr bwMode="auto">
            <a:xfrm>
              <a:off x="4180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1" name="Oval 12"/>
            <p:cNvSpPr>
              <a:spLocks noChangeArrowheads="1"/>
            </p:cNvSpPr>
            <p:nvPr/>
          </p:nvSpPr>
          <p:spPr bwMode="auto">
            <a:xfrm>
              <a:off x="3076" y="3148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2" name="Oval 13"/>
            <p:cNvSpPr>
              <a:spLocks noChangeArrowheads="1"/>
            </p:cNvSpPr>
            <p:nvPr/>
          </p:nvSpPr>
          <p:spPr bwMode="auto">
            <a:xfrm>
              <a:off x="1828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3" name="Oval 14"/>
            <p:cNvSpPr>
              <a:spLocks noChangeArrowheads="1"/>
            </p:cNvSpPr>
            <p:nvPr/>
          </p:nvSpPr>
          <p:spPr bwMode="auto">
            <a:xfrm>
              <a:off x="820" y="127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4" name="Oval 15"/>
            <p:cNvSpPr>
              <a:spLocks noChangeArrowheads="1"/>
            </p:cNvSpPr>
            <p:nvPr/>
          </p:nvSpPr>
          <p:spPr bwMode="auto">
            <a:xfrm>
              <a:off x="916" y="199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5" name="Oval 16"/>
            <p:cNvSpPr>
              <a:spLocks noChangeArrowheads="1"/>
            </p:cNvSpPr>
            <p:nvPr/>
          </p:nvSpPr>
          <p:spPr bwMode="auto">
            <a:xfrm>
              <a:off x="964" y="271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3011" y="2339"/>
              <a:ext cx="11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  <a:latin typeface="Book Antiqua" pitchFamily="18" charset="0"/>
                </a:rPr>
                <a:t>Note taking</a:t>
              </a: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3251" y="3299"/>
              <a:ext cx="7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Record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1907" y="1667"/>
              <a:ext cx="1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4355" y="1667"/>
              <a:ext cx="77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Review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1907" y="1667"/>
              <a:ext cx="56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2"/>
                  </a:solidFill>
                  <a:latin typeface="Book Antiqua" pitchFamily="18" charset="0"/>
                </a:rPr>
                <a:t>Read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947" y="2108"/>
              <a:ext cx="83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Be here now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851" y="1388"/>
              <a:ext cx="11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1043" y="2780"/>
              <a:ext cx="82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Develop An</a:t>
              </a:r>
            </a:p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Interest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</p:grpSp>
      <p:sp>
        <p:nvSpPr>
          <p:cNvPr id="37892" name="Text Box 26"/>
          <p:cNvSpPr txBox="1">
            <a:spLocks noChangeArrowheads="1"/>
          </p:cNvSpPr>
          <p:nvPr/>
        </p:nvSpPr>
        <p:spPr bwMode="auto">
          <a:xfrm>
            <a:off x="1508125" y="1744663"/>
            <a:ext cx="1047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Check</a:t>
            </a:r>
          </a:p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 Syllabus</a:t>
            </a:r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r>
              <a:rPr lang="en-US" dirty="0"/>
              <a:t>Taking Notes in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416800" cy="3468687"/>
          </a:xfrm>
        </p:spPr>
        <p:txBody>
          <a:bodyPr/>
          <a:lstStyle/>
          <a:p>
            <a:r>
              <a:rPr lang="en-US" dirty="0"/>
              <a:t>Pre-read the chapter before the lecture so that you can become familiar with the concepts.</a:t>
            </a:r>
          </a:p>
          <a:p>
            <a:r>
              <a:rPr lang="en-US" dirty="0"/>
              <a:t>As you read, write some questions in the margin so you can ask them in class if needed.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20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Three Column Note-Taking Method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89" y="1484313"/>
            <a:ext cx="4107322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8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Practice: Taking Notes with a Mind Map.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Why take notes?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remember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5273"/>
              </p:ext>
            </p:extLst>
          </p:nvPr>
        </p:nvGraphicFramePr>
        <p:xfrm>
          <a:off x="2819400" y="2743200"/>
          <a:ext cx="301783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1786738" imgH="1803197" progId="MS_ClipArt_Gallery.5">
                  <p:embed/>
                </p:oleObj>
              </mc:Choice>
              <mc:Fallback>
                <p:oleObj name="Clip" r:id="rId3" imgW="1786738" imgH="1803197" progId="MS_ClipArt_Gallery.5">
                  <p:embed/>
                  <p:pic>
                    <p:nvPicPr>
                      <p:cNvPr id="61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301783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spcBef>
                <a:spcPct val="100000"/>
              </a:spcBef>
              <a:defRPr/>
            </a:pPr>
            <a:r>
              <a:rPr lang="en-US"/>
              <a:t>Research notes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spcBef>
                <a:spcPct val="100000"/>
              </a:spcBef>
              <a:defRPr/>
            </a:pPr>
            <a:r>
              <a:rPr lang="en-US" dirty="0"/>
              <a:t>Notes for writing papers and speeches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Use 3x5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Source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Information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Use your own words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244182" y="2276475"/>
            <a:ext cx="2500312" cy="137160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00600" y="2667000"/>
            <a:ext cx="16303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sz="2000" b="1" dirty="0">
                <a:solidFill>
                  <a:srgbClr val="A50021"/>
                </a:solidFill>
                <a:latin typeface="+mn-lt"/>
              </a:rPr>
              <a:t>3x5 card</a:t>
            </a:r>
            <a:endParaRPr lang="en-US" altLang="en-US" sz="20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Your Notes</a:t>
            </a:r>
          </a:p>
        </p:txBody>
      </p:sp>
      <p:pic>
        <p:nvPicPr>
          <p:cNvPr id="204814" name="Picture 14" descr="C:\Users\Marsha\Pictures\Textbook, 6thEd2\Chapter 08R\shutterstock_30167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905000"/>
            <a:ext cx="330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775575" cy="1176338"/>
          </a:xfrm>
        </p:spPr>
        <p:txBody>
          <a:bodyPr/>
          <a:lstStyle/>
          <a:p>
            <a:pPr>
              <a:defRPr/>
            </a:pPr>
            <a:r>
              <a:rPr lang="en-US"/>
              <a:t>Remember that it is most effective to review within 20 minutes.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4200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Review</a:t>
            </a:r>
          </a:p>
        </p:txBody>
      </p:sp>
      <p:pic>
        <p:nvPicPr>
          <p:cNvPr id="206868" name="Picture 20" descr="https://cdn.psychologytoday.com/sites/default/files/blogs/1023/2012/02/88928-8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172200" cy="40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Highlight or underline the main points.  Fill in missing details.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1667"/>
              </p:ext>
            </p:extLst>
          </p:nvPr>
        </p:nvGraphicFramePr>
        <p:xfrm>
          <a:off x="3124200" y="3200400"/>
          <a:ext cx="25971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25971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If using the Cornell Format, use the recall column to test yourself.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Group Activity:</a:t>
            </a:r>
            <a:br>
              <a:rPr lang="en-US" sz="4000"/>
            </a:br>
            <a:r>
              <a:rPr lang="en-US" sz="4000"/>
              <a:t>A Case Study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Assignment:</a:t>
            </a:r>
            <a:br>
              <a:rPr lang="en-US"/>
            </a:br>
            <a:br>
              <a:rPr lang="en-US"/>
            </a:br>
            <a:r>
              <a:rPr lang="en-US"/>
              <a:t>Note Taking Checklist</a:t>
            </a:r>
            <a:br>
              <a:rPr lang="en-US"/>
            </a:br>
            <a:br>
              <a:rPr lang="en-US"/>
            </a:br>
            <a:r>
              <a:rPr lang="en-US"/>
              <a:t>Evaluate Your Note Taking</a:t>
            </a:r>
            <a:br>
              <a:rPr lang="en-US"/>
            </a:br>
            <a:r>
              <a:rPr lang="en-US"/>
              <a:t>Skills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5337"/>
              </p:ext>
            </p:extLst>
          </p:nvPr>
        </p:nvGraphicFramePr>
        <p:xfrm>
          <a:off x="382587" y="1828800"/>
          <a:ext cx="2741613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1785823" imgH="1784909" progId="MS_ClipArt_Gallery.2">
                  <p:embed/>
                </p:oleObj>
              </mc:Choice>
              <mc:Fallback>
                <p:oleObj name="Clip" r:id="rId3" imgW="1785823" imgH="1784909" progId="MS_ClipArt_Gallery.2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" y="1828800"/>
                        <a:ext cx="2741613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5941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Power Writing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repare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O</a:t>
            </a:r>
            <a:r>
              <a:rPr lang="en-US" sz="2800" dirty="0"/>
              <a:t>rganize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W</a:t>
            </a:r>
            <a:r>
              <a:rPr lang="en-US" sz="2800" dirty="0"/>
              <a:t>rite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E</a:t>
            </a:r>
            <a:r>
              <a:rPr lang="en-US" sz="2800" dirty="0"/>
              <a:t>dit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R</a:t>
            </a:r>
            <a:r>
              <a:rPr lang="en-US" sz="2800" dirty="0"/>
              <a:t>evise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2983"/>
              </p:ext>
            </p:extLst>
          </p:nvPr>
        </p:nvGraphicFramePr>
        <p:xfrm>
          <a:off x="3886200" y="1600200"/>
          <a:ext cx="38179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3" imgW="1749247" imgH="1851660" progId="MS_ClipArt_Gallery.2">
                  <p:embed/>
                </p:oleObj>
              </mc:Choice>
              <mc:Fallback>
                <p:oleObj name="Clip" r:id="rId3" imgW="1749247" imgH="1851660" progId="MS_ClipArt_Gallery.2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38179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50" y="1447800"/>
            <a:ext cx="7416800" cy="508000"/>
          </a:xfrm>
        </p:spPr>
        <p:txBody>
          <a:bodyPr/>
          <a:lstStyle/>
          <a:p>
            <a:r>
              <a:rPr lang="en-US" sz="3200" dirty="0"/>
              <a:t>Be an active learner to remember as much as possible. </a:t>
            </a:r>
          </a:p>
        </p:txBody>
      </p:sp>
      <p:pic>
        <p:nvPicPr>
          <p:cNvPr id="234502" name="Picture 6" descr="Image result for image active learning you remember">
            <a:extLst>
              <a:ext uri="{FF2B5EF4-FFF2-40B4-BE49-F238E27FC236}">
                <a16:creationId xmlns:a16="http://schemas.microsoft.com/office/drawing/2014/main" id="{245677A3-A3B5-4CEB-9088-6F90B9A6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4864242" cy="24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00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</a:rPr>
              <a:t>P</a:t>
            </a:r>
            <a:r>
              <a:rPr lang="en-US" dirty="0"/>
              <a:t>repare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752600" y="2184400"/>
          <a:ext cx="5110163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3" imgW="4582562" imgH="2489703" progId="MS_ClipArt_Gallery.2">
                  <p:embed/>
                </p:oleObj>
              </mc:Choice>
              <mc:Fallback>
                <p:oleObj name="Clip" r:id="rId3" imgW="4582562" imgH="2489703" progId="MS_ClipArt_Gallery.2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84400"/>
                        <a:ext cx="5110163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Plan Your Time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Avoid stress by planning ahead.                                                                          </a:t>
            </a:r>
          </a:p>
          <a:p>
            <a:pPr>
              <a:defRPr/>
            </a:pPr>
            <a:r>
              <a:rPr lang="en-US" dirty="0"/>
              <a:t>Allow time for life’s emergencies and computer problems.     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21198"/>
              </p:ext>
            </p:extLst>
          </p:nvPr>
        </p:nvGraphicFramePr>
        <p:xfrm>
          <a:off x="6324600" y="304800"/>
          <a:ext cx="2590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lip" r:id="rId3" imgW="2748686" imgH="2395728" progId="MS_ClipArt_Gallery.2">
                  <p:embed/>
                </p:oleObj>
              </mc:Choice>
              <mc:Fallback>
                <p:oleObj name="Clip" r:id="rId3" imgW="2748686" imgH="2395728" progId="MS_ClipArt_Gallery.2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"/>
                        <a:ext cx="2590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600200" y="3657600"/>
          <a:ext cx="4672013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lip" r:id="rId5" imgW="4579545" imgH="2765834" progId="MS_ClipArt_Gallery.2">
                  <p:embed/>
                </p:oleObj>
              </mc:Choice>
              <mc:Fallback>
                <p:oleObj name="Clip" r:id="rId5" imgW="4579545" imgH="2765834" progId="MS_ClipArt_Gallery.2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4672013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416800" cy="508000"/>
          </a:xfrm>
        </p:spPr>
        <p:txBody>
          <a:bodyPr/>
          <a:lstStyle/>
          <a:p>
            <a:r>
              <a:rPr lang="en-US" dirty="0"/>
              <a:t>Professors have heard all the excuses!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6019800" cy="40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1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Find a Space and Time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44549"/>
              </p:ext>
            </p:extLst>
          </p:nvPr>
        </p:nvGraphicFramePr>
        <p:xfrm>
          <a:off x="2590800" y="2057400"/>
          <a:ext cx="3813175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lip" r:id="rId3" imgW="3105339" imgH="3453897" progId="MS_ClipArt_Gallery.2">
                  <p:embed/>
                </p:oleObj>
              </mc:Choice>
              <mc:Fallback>
                <p:oleObj name="Clip" r:id="rId3" imgW="3105339" imgH="3453897" progId="MS_ClipArt_Gallery.2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3813175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Choose a General Topic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4267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Gather Information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133600" y="1758950"/>
          <a:ext cx="393700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lip" r:id="rId3" imgW="1778508" imgH="1758391" progId="MS_ClipArt_Gallery.2">
                  <p:embed/>
                </p:oleObj>
              </mc:Choice>
              <mc:Fallback>
                <p:oleObj name="Clip" r:id="rId3" imgW="1778508" imgH="1758391" progId="MS_ClipArt_Gallery.2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8950"/>
                        <a:ext cx="3937000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a Thesis Statement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key idea</a:t>
            </a:r>
          </a:p>
          <a:p>
            <a:pPr lvl="1">
              <a:defRPr/>
            </a:pPr>
            <a:r>
              <a:rPr lang="en-US" dirty="0"/>
              <a:t>What is the most important idea?</a:t>
            </a:r>
          </a:p>
          <a:p>
            <a:pPr lvl="1">
              <a:defRPr/>
            </a:pPr>
            <a:r>
              <a:rPr lang="en-US" dirty="0"/>
              <a:t>What question would I like to ask about it?</a:t>
            </a:r>
          </a:p>
          <a:p>
            <a:pPr lvl="1">
              <a:defRPr/>
            </a:pPr>
            <a:r>
              <a:rPr lang="en-US" dirty="0"/>
              <a:t>What is my answer?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90438"/>
            <a:ext cx="2412209" cy="1634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600" y="2971800"/>
            <a:ext cx="76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</a:rPr>
              <a:t>O</a:t>
            </a:r>
            <a:r>
              <a:rPr lang="en-US" dirty="0"/>
              <a:t>rganize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List topics</a:t>
            </a:r>
          </a:p>
          <a:p>
            <a:pPr>
              <a:defRPr/>
            </a:pPr>
            <a:r>
              <a:rPr lang="en-US" dirty="0"/>
              <a:t>Arrange in a logical 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00400"/>
            <a:ext cx="4112778" cy="268912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dirty="0">
                <a:solidFill>
                  <a:srgbClr val="C00000"/>
                </a:solidFill>
              </a:rPr>
              <a:t>W</a:t>
            </a:r>
            <a:r>
              <a:rPr lang="en-US" sz="6600" dirty="0"/>
              <a:t>rite</a:t>
            </a:r>
            <a:endParaRPr lang="en-US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41361"/>
              </p:ext>
            </p:extLst>
          </p:nvPr>
        </p:nvGraphicFramePr>
        <p:xfrm>
          <a:off x="3505200" y="1752600"/>
          <a:ext cx="4583113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52600"/>
                        <a:ext cx="4583113" cy="191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Get Started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0"/>
            <a:ext cx="7416800" cy="4191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Write freely.</a:t>
            </a:r>
          </a:p>
          <a:p>
            <a:pPr>
              <a:defRPr/>
            </a:pPr>
            <a:r>
              <a:rPr lang="en-US" sz="2800" dirty="0"/>
              <a:t>Use brainstorming.</a:t>
            </a:r>
            <a:br>
              <a:rPr lang="en-US" sz="2800" dirty="0"/>
            </a:br>
            <a:r>
              <a:rPr lang="en-US" sz="2800" dirty="0"/>
              <a:t>if you are stuck.</a:t>
            </a:r>
          </a:p>
          <a:p>
            <a:pPr>
              <a:defRPr/>
            </a:pPr>
            <a:r>
              <a:rPr lang="en-US" sz="2800" dirty="0"/>
              <a:t>Write the first sentence.</a:t>
            </a:r>
          </a:p>
          <a:p>
            <a:pPr>
              <a:defRPr/>
            </a:pPr>
            <a:r>
              <a:rPr lang="en-US" sz="2800" dirty="0"/>
              <a:t>Write the introduction.</a:t>
            </a:r>
          </a:p>
          <a:p>
            <a:pPr>
              <a:defRPr/>
            </a:pPr>
            <a:r>
              <a:rPr lang="en-US" sz="2800" dirty="0"/>
              <a:t>Write a first draft.</a:t>
            </a:r>
          </a:p>
          <a:p>
            <a:pPr>
              <a:defRPr/>
            </a:pPr>
            <a:r>
              <a:rPr lang="en-US" sz="2800" dirty="0"/>
              <a:t>Break it into small parts.</a:t>
            </a:r>
          </a:p>
          <a:p>
            <a:pPr>
              <a:defRPr/>
            </a:pPr>
            <a:r>
              <a:rPr lang="en-US" sz="2800" dirty="0"/>
              <a:t>Beware of procrastination.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57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Over 50% of what we hear is lost in the first 20 minutes to an hour.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2895470" cy="3405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2644710" cy="279370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Free Writing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86000" y="2057400"/>
          <a:ext cx="4114800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lip" r:id="rId3" imgW="2139636" imgH="1665838" progId="MS_ClipArt_Gallery.5">
                  <p:embed/>
                </p:oleObj>
              </mc:Choice>
              <mc:Fallback>
                <p:oleObj name="Clip" r:id="rId3" imgW="2139636" imgH="1665838" progId="MS_ClipArt_Gallery.5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4114800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Writing a paper is like climbing a mountain.  What small steps can you take to get started?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64625"/>
              </p:ext>
            </p:extLst>
          </p:nvPr>
        </p:nvGraphicFramePr>
        <p:xfrm>
          <a:off x="2514600" y="3328987"/>
          <a:ext cx="327025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lip" r:id="rId3" imgW="549275" imgH="592455" progId="MS_ClipArt_Gallery.2">
                  <p:embed/>
                </p:oleObj>
              </mc:Choice>
              <mc:Fallback>
                <p:oleObj name="Clip" r:id="rId3" imgW="549275" imgH="592455" progId="MS_ClipArt_Gallery.2">
                  <p:embed/>
                  <p:pic>
                    <p:nvPicPr>
                      <p:cNvPr id="65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28987"/>
                        <a:ext cx="327025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Save Your Work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 your hard drive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On a flash drive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written copy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84216"/>
              </p:ext>
            </p:extLst>
          </p:nvPr>
        </p:nvGraphicFramePr>
        <p:xfrm>
          <a:off x="5638800" y="4481512"/>
          <a:ext cx="362571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lip" r:id="rId3" imgW="4579545" imgH="3002733" progId="MS_ClipArt_Gallery.2">
                  <p:embed/>
                </p:oleObj>
              </mc:Choice>
              <mc:Fallback>
                <p:oleObj name="Clip" r:id="rId3" imgW="4579545" imgH="3002733" progId="MS_ClipArt_Gallery.2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81512"/>
                        <a:ext cx="362571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26" y="1182565"/>
            <a:ext cx="1707028" cy="114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361" y="2322616"/>
            <a:ext cx="1048653" cy="1048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213" y="4024312"/>
            <a:ext cx="18002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Introduction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416800" cy="2935287"/>
          </a:xfrm>
        </p:spPr>
        <p:txBody>
          <a:bodyPr/>
          <a:lstStyle/>
          <a:p>
            <a:pPr>
              <a:defRPr/>
            </a:pPr>
            <a:r>
              <a:rPr lang="en-US" dirty="0"/>
              <a:t>Contains the thesis statement</a:t>
            </a:r>
          </a:p>
          <a:p>
            <a:pPr>
              <a:defRPr/>
            </a:pPr>
            <a:r>
              <a:rPr lang="en-US" dirty="0"/>
              <a:t>Foundation for the paper</a:t>
            </a:r>
          </a:p>
          <a:p>
            <a:pPr>
              <a:defRPr/>
            </a:pPr>
            <a:r>
              <a:rPr lang="en-US" dirty="0"/>
              <a:t>Contains interesting points that motivate the reader to read your paper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Body of the Paper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7416800" cy="2554287"/>
          </a:xfrm>
        </p:spPr>
        <p:txBody>
          <a:bodyPr/>
          <a:lstStyle/>
          <a:p>
            <a:pPr>
              <a:defRPr/>
            </a:pPr>
            <a:r>
              <a:rPr lang="en-US" dirty="0"/>
              <a:t>Good writing is clear thinking.</a:t>
            </a:r>
          </a:p>
          <a:p>
            <a:pPr>
              <a:defRPr/>
            </a:pPr>
            <a:r>
              <a:rPr lang="en-US" dirty="0"/>
              <a:t>Use plain and understandable language.</a:t>
            </a:r>
          </a:p>
          <a:p>
            <a:pPr>
              <a:defRPr/>
            </a:pPr>
            <a:r>
              <a:rPr lang="en-US" dirty="0"/>
              <a:t>Provide explanation and examples.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Beware of Plagiarism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416800" cy="4230687"/>
          </a:xfrm>
        </p:spPr>
        <p:txBody>
          <a:bodyPr/>
          <a:lstStyle/>
          <a:p>
            <a:pPr>
              <a:defRPr/>
            </a:pPr>
            <a:r>
              <a:rPr lang="en-US" dirty="0"/>
              <a:t>Copying the work of others without giving them credit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0"/>
            <a:ext cx="2852530" cy="247377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Avoid Plagiarism by: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Using quotations and providing a reference</a:t>
            </a:r>
          </a:p>
          <a:p>
            <a:pPr>
              <a:defRPr/>
            </a:pPr>
            <a:r>
              <a:rPr lang="en-US" dirty="0"/>
              <a:t>Thinking about the main ideas and then looking away and writing them in your own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124978"/>
            <a:ext cx="1885993" cy="163557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Write a Conclusion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Summarizes topics</a:t>
            </a:r>
          </a:p>
          <a:p>
            <a:pPr>
              <a:defRPr/>
            </a:pPr>
            <a:r>
              <a:rPr lang="en-US"/>
              <a:t>Answers question posed in the thesis statement</a:t>
            </a:r>
          </a:p>
          <a:p>
            <a:pPr>
              <a:defRPr/>
            </a:pPr>
            <a:r>
              <a:rPr lang="en-US"/>
              <a:t>Make it interesting and powerful</a:t>
            </a:r>
          </a:p>
        </p:txBody>
      </p:sp>
      <p:graphicFrame>
        <p:nvGraphicFramePr>
          <p:cNvPr id="71684" name="Object 5"/>
          <p:cNvGraphicFramePr>
            <a:graphicFrameLocks noChangeAspect="1"/>
          </p:cNvGraphicFramePr>
          <p:nvPr/>
        </p:nvGraphicFramePr>
        <p:xfrm>
          <a:off x="3124200" y="4343400"/>
          <a:ext cx="21193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lip" r:id="rId3" imgW="1751990" imgH="1826057" progId="MS_ClipArt_Gallery.5">
                  <p:embed/>
                </p:oleObj>
              </mc:Choice>
              <mc:Fallback>
                <p:oleObj name="Clip" r:id="rId3" imgW="1751990" imgH="1826057" progId="MS_ClipArt_Gallery.5">
                  <p:embed/>
                  <p:pic>
                    <p:nvPicPr>
                      <p:cNvPr id="716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211931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Include References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Author</a:t>
            </a:r>
          </a:p>
          <a:p>
            <a:pPr>
              <a:defRPr/>
            </a:pPr>
            <a:r>
              <a:rPr lang="en-US"/>
              <a:t>Title of book</a:t>
            </a:r>
          </a:p>
          <a:p>
            <a:pPr>
              <a:defRPr/>
            </a:pPr>
            <a:r>
              <a:rPr lang="en-US"/>
              <a:t>Publisher of book</a:t>
            </a:r>
          </a:p>
          <a:p>
            <a:pPr>
              <a:defRPr/>
            </a:pPr>
            <a:r>
              <a:rPr lang="en-US"/>
              <a:t>City where the book was published</a:t>
            </a:r>
          </a:p>
          <a:p>
            <a:pPr>
              <a:defRPr/>
            </a:pPr>
            <a:r>
              <a:rPr lang="en-US"/>
              <a:t>The publication date </a:t>
            </a:r>
          </a:p>
          <a:p>
            <a:pPr>
              <a:defRPr/>
            </a:pPr>
            <a:r>
              <a:rPr lang="en-US"/>
              <a:t>The page number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724400"/>
            <a:ext cx="271462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Use an Appropriate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APA</a:t>
            </a:r>
          </a:p>
          <a:p>
            <a:pPr>
              <a:defRPr/>
            </a:pPr>
            <a:r>
              <a:rPr lang="en-US" dirty="0"/>
              <a:t>Chicago Style</a:t>
            </a:r>
          </a:p>
          <a:p>
            <a:pPr>
              <a:defRPr/>
            </a:pPr>
            <a:r>
              <a:rPr lang="en-US" dirty="0"/>
              <a:t>MLA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3643"/>
            <a:ext cx="1687987" cy="255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62" y="3744178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12" y="3719095"/>
            <a:ext cx="1787652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257300"/>
            <a:ext cx="7423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latin typeface="Arial" charset="0"/>
              </a:rPr>
              <a:t>If your mind wanders, you can be</a:t>
            </a:r>
          </a:p>
          <a:p>
            <a:r>
              <a:rPr lang="en-US" altLang="en-US" sz="3600" b="1" dirty="0">
                <a:latin typeface="Arial" charset="0"/>
              </a:rPr>
              <a:t>here now by taking notes.</a:t>
            </a:r>
            <a:endParaRPr lang="en-US" alt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54102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of APA Style: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Fralick, M.  </a:t>
            </a:r>
            <a:r>
              <a:rPr lang="en-US" i="1" dirty="0"/>
              <a:t>College and career success, eighth ed.,  </a:t>
            </a:r>
            <a:r>
              <a:rPr lang="en-US" dirty="0"/>
              <a:t>Dubuque: Kendall/Hunt Publishing Company, 2018, p. 99.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your first draft and put it away for awhile.  Why?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11646"/>
              </p:ext>
            </p:extLst>
          </p:nvPr>
        </p:nvGraphicFramePr>
        <p:xfrm>
          <a:off x="2971800" y="3048000"/>
          <a:ext cx="3081338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lip" r:id="rId3" imgW="4579545" imgH="4677624" progId="MS_ClipArt_Gallery.2">
                  <p:embed/>
                </p:oleObj>
              </mc:Choice>
              <mc:Fallback>
                <p:oleObj name="Clip" r:id="rId3" imgW="4579545" imgH="4677624" progId="MS_ClipArt_Gallery.2">
                  <p:embed/>
                  <p:pic>
                    <p:nvPicPr>
                      <p:cNvPr id="75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0"/>
                        <a:ext cx="3081338" cy="31480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C00000"/>
                </a:solidFill>
              </a:rPr>
              <a:t>E</a:t>
            </a:r>
            <a:r>
              <a:rPr lang="en-US" dirty="0"/>
              <a:t>dit and </a:t>
            </a:r>
            <a:r>
              <a:rPr lang="en-US" sz="5400" b="1" dirty="0">
                <a:solidFill>
                  <a:srgbClr val="C00000"/>
                </a:solidFill>
              </a:rPr>
              <a:t>R</a:t>
            </a:r>
            <a:r>
              <a:rPr lang="en-US" dirty="0"/>
              <a:t>evise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Read it.  Does it make sense?</a:t>
            </a:r>
          </a:p>
          <a:p>
            <a:pPr>
              <a:defRPr/>
            </a:pPr>
            <a:r>
              <a:rPr lang="en-US" dirty="0"/>
              <a:t>Check grammar and spelling.</a:t>
            </a:r>
          </a:p>
          <a:p>
            <a:pPr>
              <a:defRPr/>
            </a:pPr>
            <a:r>
              <a:rPr lang="en-US" dirty="0"/>
              <a:t>Be courageous and select the best.  </a:t>
            </a:r>
          </a:p>
          <a:p>
            <a:pPr>
              <a:defRPr/>
            </a:pPr>
            <a:r>
              <a:rPr lang="en-US" dirty="0"/>
              <a:t>Check for biased language.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62" y="5289140"/>
            <a:ext cx="3002181" cy="1340259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Biased Language Examples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514600"/>
            <a:ext cx="3810000" cy="3429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Policeman</a:t>
            </a:r>
          </a:p>
          <a:p>
            <a:pPr>
              <a:defRPr/>
            </a:pPr>
            <a:r>
              <a:rPr lang="en-US" b="1" dirty="0"/>
              <a:t>Chairman</a:t>
            </a:r>
          </a:p>
          <a:p>
            <a:pPr>
              <a:defRPr/>
            </a:pPr>
            <a:r>
              <a:rPr lang="en-US" b="1" dirty="0"/>
              <a:t>Fireman</a:t>
            </a:r>
          </a:p>
          <a:p>
            <a:pPr>
              <a:defRPr/>
            </a:pPr>
            <a:r>
              <a:rPr lang="en-US" b="1" dirty="0"/>
              <a:t>Mailman</a:t>
            </a:r>
          </a:p>
          <a:p>
            <a:pPr>
              <a:defRPr/>
            </a:pPr>
            <a:r>
              <a:rPr lang="en-US" b="1" dirty="0"/>
              <a:t>Mankind</a:t>
            </a:r>
          </a:p>
          <a:p>
            <a:pPr>
              <a:defRPr/>
            </a:pPr>
            <a:r>
              <a:rPr lang="en-US" b="1" dirty="0"/>
              <a:t>Lady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68190" y="2727960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Police Officer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Chair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Fire Fighter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Mail Carrier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Humanity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Woman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92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 the Final Copy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416800" cy="3697287"/>
          </a:xfrm>
        </p:spPr>
        <p:txBody>
          <a:bodyPr/>
          <a:lstStyle/>
          <a:p>
            <a:pPr>
              <a:defRPr/>
            </a:pPr>
            <a:r>
              <a:rPr lang="en-US" dirty="0"/>
              <a:t>Double space</a:t>
            </a:r>
          </a:p>
          <a:p>
            <a:pPr>
              <a:defRPr/>
            </a:pPr>
            <a:r>
              <a:rPr lang="en-US" dirty="0"/>
              <a:t>Font of 10 or l2</a:t>
            </a:r>
          </a:p>
          <a:p>
            <a:pPr>
              <a:defRPr/>
            </a:pPr>
            <a:r>
              <a:rPr lang="en-US" dirty="0"/>
              <a:t>One inch margins on sides</a:t>
            </a:r>
          </a:p>
          <a:p>
            <a:pPr>
              <a:defRPr/>
            </a:pPr>
            <a:r>
              <a:rPr lang="en-US" dirty="0"/>
              <a:t>Three inch top margin on first page</a:t>
            </a:r>
          </a:p>
          <a:p>
            <a:pPr>
              <a:defRPr/>
            </a:pPr>
            <a:r>
              <a:rPr lang="en-US" dirty="0"/>
              <a:t>Don’t forget Bibliography or Works Cited</a:t>
            </a:r>
          </a:p>
          <a:p>
            <a:pPr>
              <a:defRPr/>
            </a:pPr>
            <a:r>
              <a:rPr lang="en-US" dirty="0"/>
              <a:t>Number your pages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The Bibliography or Works Cited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/>
              <a:t>Title of Publication</a:t>
            </a:r>
          </a:p>
          <a:p>
            <a:pPr>
              <a:defRPr/>
            </a:pPr>
            <a:r>
              <a:rPr lang="en-US"/>
              <a:t>Author</a:t>
            </a:r>
          </a:p>
          <a:p>
            <a:pPr>
              <a:defRPr/>
            </a:pPr>
            <a:r>
              <a:rPr lang="en-US"/>
              <a:t>Publisher</a:t>
            </a:r>
          </a:p>
          <a:p>
            <a:pPr>
              <a:defRPr/>
            </a:pPr>
            <a:r>
              <a:rPr lang="en-US"/>
              <a:t>Date</a:t>
            </a:r>
          </a:p>
          <a:p>
            <a:pPr>
              <a:defRPr/>
            </a:pPr>
            <a:r>
              <a:rPr lang="en-US"/>
              <a:t>Page number</a:t>
            </a:r>
          </a:p>
          <a:p>
            <a:pPr>
              <a:defRPr/>
            </a:pPr>
            <a:r>
              <a:rPr lang="en-US"/>
              <a:t>See text for sample  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r>
              <a:rPr lang="en-US" dirty="0"/>
              <a:t>Term Paper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416800" cy="3011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assigning a term paper that is due in eight weeks.  You have to read 4 books, 3 magazines, and view one film.  Please give me a detailed plan of how you will complete this assignment using the POWER strategy explained in the chapter. </a:t>
            </a:r>
          </a:p>
        </p:txBody>
      </p:sp>
    </p:spTree>
    <p:extLst>
      <p:ext uri="{BB962C8B-B14F-4D97-AF65-F5344CB8AC3E}">
        <p14:creationId xmlns:p14="http://schemas.microsoft.com/office/powerpoint/2010/main" val="36765412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Making An Oral Presentation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5953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11300"/>
            <a:ext cx="2209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Relax!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867400" cy="3909979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Some Relaxation Techniques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Admit you are anxious.</a:t>
            </a:r>
          </a:p>
          <a:p>
            <a:pPr>
              <a:defRPr/>
            </a:pPr>
            <a:r>
              <a:rPr lang="en-US" dirty="0"/>
              <a:t>You do not have to be perfect.</a:t>
            </a:r>
          </a:p>
          <a:p>
            <a:pPr>
              <a:defRPr/>
            </a:pPr>
            <a:r>
              <a:rPr lang="en-US" dirty="0"/>
              <a:t>Take deep breaths and focus on your breathing.</a:t>
            </a:r>
          </a:p>
          <a:p>
            <a:pPr>
              <a:defRPr/>
            </a:pPr>
            <a:r>
              <a:rPr lang="en-US" dirty="0"/>
              <a:t>Use positive self-talk.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4286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 for taking notes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843881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dirty="0"/>
              <a:t>Be physically alert</a:t>
            </a:r>
          </a:p>
        </p:txBody>
      </p:sp>
      <p:pic>
        <p:nvPicPr>
          <p:cNvPr id="9220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2743200" cy="23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Parts of a Speech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416800" cy="4535487"/>
          </a:xfrm>
        </p:spPr>
        <p:txBody>
          <a:bodyPr/>
          <a:lstStyle/>
          <a:p>
            <a:pPr>
              <a:defRPr/>
            </a:pPr>
            <a:r>
              <a:rPr lang="en-US" dirty="0"/>
              <a:t>The Introduction</a:t>
            </a:r>
          </a:p>
          <a:p>
            <a:pPr>
              <a:defRPr/>
            </a:pPr>
            <a:r>
              <a:rPr lang="en-US" dirty="0"/>
              <a:t>The Main Body</a:t>
            </a:r>
          </a:p>
          <a:p>
            <a:pPr>
              <a:defRPr/>
            </a:pPr>
            <a:r>
              <a:rPr lang="en-US" dirty="0"/>
              <a:t>The Conclusion 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724400" y="2209800"/>
          <a:ext cx="3240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Clip" r:id="rId3" imgW="1866290" imgH="1887322" progId="MS_ClipArt_Gallery.2">
                  <p:embed/>
                </p:oleObj>
              </mc:Choice>
              <mc:Fallback>
                <p:oleObj name="Clip" r:id="rId3" imgW="1866290" imgH="1887322" progId="MS_ClipArt_Gallery.2">
                  <p:embed/>
                  <p:pic>
                    <p:nvPicPr>
                      <p:cNvPr id="839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32400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Making a Speech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Practice your speech until you feel comfortable.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Review the set-up.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Deliver the speech.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Dress appropriately and comfortably.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Remember to smile and make eye contact.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Don’t forget your sense of humor.  </a:t>
            </a:r>
          </a:p>
          <a:p>
            <a:pPr>
              <a:lnSpc>
                <a:spcPct val="90000"/>
              </a:lnSpc>
              <a:defRPr/>
            </a:pPr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an item out of your purse or wallet.  Make a 30 second speech about that item.  </a:t>
            </a:r>
          </a:p>
          <a:p>
            <a:pPr marL="0" indent="0">
              <a:buNone/>
            </a:pPr>
            <a:r>
              <a:rPr lang="en-US" dirty="0"/>
              <a:t>(No cell phone, keys, or credit cards)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Include: Intro</a:t>
            </a:r>
          </a:p>
          <a:p>
            <a:pPr marL="0" indent="0">
              <a:buNone/>
            </a:pPr>
            <a:r>
              <a:rPr lang="en-US" dirty="0"/>
              <a:t>              Body</a:t>
            </a:r>
          </a:p>
          <a:p>
            <a:pPr marL="0" indent="0">
              <a:buNone/>
            </a:pPr>
            <a:r>
              <a:rPr lang="en-US" dirty="0"/>
              <a:t>	     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352800"/>
            <a:ext cx="2618755" cy="26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69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College Success Web site has many resources on making a speech: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7772400" cy="2590800"/>
          </a:xfrm>
        </p:spPr>
        <p:txBody>
          <a:bodyPr/>
          <a:lstStyle/>
          <a:p>
            <a:pPr>
              <a:defRPr/>
            </a:pPr>
            <a:r>
              <a:rPr lang="en-US" dirty="0"/>
              <a:t>Toast Masters</a:t>
            </a:r>
          </a:p>
          <a:p>
            <a:pPr>
              <a:defRPr/>
            </a:pPr>
            <a:r>
              <a:rPr lang="en-US" dirty="0"/>
              <a:t>Virtual Assistant</a:t>
            </a:r>
          </a:p>
          <a:p>
            <a:pPr>
              <a:defRPr/>
            </a:pPr>
            <a:r>
              <a:rPr lang="en-US" dirty="0"/>
              <a:t>Examples of Best Speeches in History</a:t>
            </a:r>
          </a:p>
          <a:p>
            <a:pPr>
              <a:defRPr/>
            </a:pPr>
            <a:r>
              <a:rPr lang="en-US" dirty="0"/>
              <a:t>Public Speaking Web Site</a:t>
            </a:r>
          </a:p>
          <a:p>
            <a:pPr marL="0" indent="0">
              <a:buNone/>
              <a:defRPr/>
            </a:pPr>
            <a:r>
              <a:rPr lang="en-US" dirty="0">
                <a:hlinkClick r:id="rId3"/>
              </a:rPr>
              <a:t>www.collegesuccess1.com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17770"/>
              </p:ext>
            </p:extLst>
          </p:nvPr>
        </p:nvGraphicFramePr>
        <p:xfrm>
          <a:off x="5181600" y="2743200"/>
          <a:ext cx="2357438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Clip" r:id="rId4" imgW="14630400" imgH="12262104" progId="MS_ClipArt_Gallery.2">
                  <p:embed/>
                </p:oleObj>
              </mc:Choice>
              <mc:Fallback>
                <p:oleObj name="Clip" r:id="rId4" imgW="14630400" imgH="12262104" progId="MS_ClipArt_Gallery.2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2357438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Keys to Success:</a:t>
            </a:r>
            <a:br>
              <a:rPr lang="en-US"/>
            </a:br>
            <a:r>
              <a:rPr lang="en-US"/>
              <a:t>Be Selective</a:t>
            </a:r>
          </a:p>
        </p:txBody>
      </p:sp>
      <p:graphicFrame>
        <p:nvGraphicFramePr>
          <p:cNvPr id="87043" name="Object 1024"/>
          <p:cNvGraphicFramePr>
            <a:graphicFrameLocks noChangeAspect="1"/>
          </p:cNvGraphicFramePr>
          <p:nvPr/>
        </p:nvGraphicFramePr>
        <p:xfrm>
          <a:off x="2819400" y="2209800"/>
          <a:ext cx="3095625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87043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3095625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be selective?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focus on the details first, you will get lost.  </a:t>
            </a:r>
          </a:p>
        </p:txBody>
      </p:sp>
      <p:graphicFrame>
        <p:nvGraphicFramePr>
          <p:cNvPr id="8909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972"/>
              </p:ext>
            </p:extLst>
          </p:nvPr>
        </p:nvGraphicFramePr>
        <p:xfrm>
          <a:off x="2362200" y="2819400"/>
          <a:ext cx="4196496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Clip" r:id="rId3" imgW="1928470" imgH="1672438" progId="MS_ClipArt_Gallery.2">
                  <p:embed/>
                </p:oleObj>
              </mc:Choice>
              <mc:Fallback>
                <p:oleObj name="Clip" r:id="rId3" imgW="1928470" imgH="1672438" progId="MS_ClipArt_Gallery.2">
                  <p:embed/>
                  <p:pic>
                    <p:nvPicPr>
                      <p:cNvPr id="8909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4196496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Grouping the details under general ideas will help you to remember them. 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It’s Like Putting a Puzzle Together</a:t>
            </a:r>
            <a:endParaRPr lang="en-US" dirty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5146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does the picture look like?</a:t>
            </a:r>
          </a:p>
          <a:p>
            <a:pPr>
              <a:defRPr/>
            </a:pPr>
            <a:r>
              <a:rPr lang="en-US" dirty="0"/>
              <a:t>Then put the pieces together</a:t>
            </a:r>
            <a:endParaRPr lang="en-US" sz="2800" dirty="0"/>
          </a:p>
        </p:txBody>
      </p:sp>
      <p:graphicFrame>
        <p:nvGraphicFramePr>
          <p:cNvPr id="91140" name="Object 102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433799811"/>
              </p:ext>
            </p:extLst>
          </p:nvPr>
        </p:nvGraphicFramePr>
        <p:xfrm>
          <a:off x="5105400" y="2514600"/>
          <a:ext cx="35131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Clip" r:id="rId3" imgW="1559966" imgH="1826057" progId="MS_ClipArt_Gallery.2">
                  <p:embed/>
                </p:oleObj>
              </mc:Choice>
              <mc:Fallback>
                <p:oleObj name="Clip" r:id="rId3" imgW="1559966" imgH="1826057" progId="MS_ClipArt_Gallery.2">
                  <p:embed/>
                  <p:pic>
                    <p:nvPicPr>
                      <p:cNvPr id="9114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351313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To Be Selective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Start with the general idea.</a:t>
            </a:r>
          </a:p>
          <a:p>
            <a:pPr>
              <a:defRPr/>
            </a:pPr>
            <a:r>
              <a:rPr lang="en-US" dirty="0"/>
              <a:t>Then focus on the details.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62875" cy="4876800"/>
          </a:xfrm>
        </p:spPr>
        <p:txBody>
          <a:bodyPr/>
          <a:lstStyle/>
          <a:p>
            <a:pPr>
              <a:defRPr/>
            </a:pPr>
            <a:r>
              <a:rPr lang="en-US"/>
              <a:t>Develop a positive attitude.  Convince yourself that the speaker has something valuable to say.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19425"/>
            <a:ext cx="5334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Essence of Genius is Knowing What to Overlook.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114800" y="28956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latin typeface="Arial" charset="0"/>
              </a:rPr>
              <a:t>William James</a:t>
            </a:r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To Get the General Idea: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en-US" dirty="0"/>
              <a:t>Survey the chapter.</a:t>
            </a:r>
          </a:p>
          <a:p>
            <a:pPr>
              <a:defRPr/>
            </a:pPr>
            <a:r>
              <a:rPr lang="en-US" dirty="0"/>
              <a:t>Listen for the main points in the lecture.</a:t>
            </a:r>
          </a:p>
          <a:p>
            <a:pPr>
              <a:defRPr/>
            </a:pPr>
            <a:r>
              <a:rPr lang="en-US" dirty="0"/>
              <a:t>Mark 20% of the text.</a:t>
            </a:r>
          </a:p>
          <a:p>
            <a:pPr>
              <a:defRPr/>
            </a:pPr>
            <a:r>
              <a:rPr lang="en-US" dirty="0"/>
              <a:t>In your personal life, focus on your priorities. </a:t>
            </a: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495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 a Genius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D5B4-7C3F-44E8-B66F-B4E3FCF6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Appreciating Island Cultures: The ‘Ulu Tree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B531C-C233-40E8-A773-6D67E60A8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AFEF71-F8A9-4497-A77E-5A36CB5DC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600200"/>
            <a:ext cx="4876800" cy="325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754C32-903C-4A63-B627-CC62DAEC24B3}"/>
              </a:ext>
            </a:extLst>
          </p:cNvPr>
          <p:cNvSpPr txBox="1"/>
          <p:nvPr/>
        </p:nvSpPr>
        <p:spPr>
          <a:xfrm>
            <a:off x="609600" y="563955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and discuss in class.</a:t>
            </a:r>
          </a:p>
        </p:txBody>
      </p:sp>
    </p:spTree>
    <p:extLst>
      <p:ext uri="{BB962C8B-B14F-4D97-AF65-F5344CB8AC3E}">
        <p14:creationId xmlns:p14="http://schemas.microsoft.com/office/powerpoint/2010/main" val="4114428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4302</TotalTime>
  <Words>1397</Words>
  <Application>Microsoft Office PowerPoint</Application>
  <PresentationFormat>On-screen Show (4:3)</PresentationFormat>
  <Paragraphs>308</Paragraphs>
  <Slides>92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Taking Notes, Writing and Speaking</vt:lpstr>
      <vt:lpstr>These Are Related:</vt:lpstr>
      <vt:lpstr>Why take notes?</vt:lpstr>
      <vt:lpstr>Why take notes?  To remember</vt:lpstr>
      <vt:lpstr>Be an active learner to remember as much as possible. </vt:lpstr>
      <vt:lpstr>Over 50% of what we hear is lost in the first 20 minutes to an hour.</vt:lpstr>
      <vt:lpstr>PowerPoint Presentation</vt:lpstr>
      <vt:lpstr>Tips for taking notes</vt:lpstr>
      <vt:lpstr>Tips</vt:lpstr>
      <vt:lpstr>Tips</vt:lpstr>
      <vt:lpstr>Hearing is done with the ears.</vt:lpstr>
      <vt:lpstr>Listening is done with the mind.</vt:lpstr>
      <vt:lpstr>Tips</vt:lpstr>
      <vt:lpstr>Tips</vt:lpstr>
      <vt:lpstr>Be open to different viewpoints and new ideas.</vt:lpstr>
      <vt:lpstr>Prepare for note taking.</vt:lpstr>
      <vt:lpstr>Have the proper materials.</vt:lpstr>
      <vt:lpstr>Review the calendar and syllabus</vt:lpstr>
      <vt:lpstr>Read the text</vt:lpstr>
      <vt:lpstr>   What to write down</vt:lpstr>
      <vt:lpstr>Signal words point the way. </vt:lpstr>
      <vt:lpstr>Example Words</vt:lpstr>
      <vt:lpstr>Addition Words</vt:lpstr>
      <vt:lpstr>Enumeration Words</vt:lpstr>
      <vt:lpstr>Time Words</vt:lpstr>
      <vt:lpstr>Cause and Effect Words</vt:lpstr>
      <vt:lpstr>Definition Words</vt:lpstr>
      <vt:lpstr>Swivel Words</vt:lpstr>
      <vt:lpstr>Compare and Contrast</vt:lpstr>
      <vt:lpstr>Summary Words</vt:lpstr>
      <vt:lpstr>Test Words</vt:lpstr>
      <vt:lpstr>Nonverbal Signals</vt:lpstr>
      <vt:lpstr>Note Taking Systems</vt:lpstr>
      <vt:lpstr>The Cornell Format</vt:lpstr>
      <vt:lpstr>Practice: Taking Notes in the Cornell Format</vt:lpstr>
      <vt:lpstr>Create a Mind Map</vt:lpstr>
      <vt:lpstr>Taking Notes in Math</vt:lpstr>
      <vt:lpstr>Three Column Note-Taking Method</vt:lpstr>
      <vt:lpstr>Practice: Taking Notes with a Mind Map.</vt:lpstr>
      <vt:lpstr>Research notes</vt:lpstr>
      <vt:lpstr>Review Your Notes</vt:lpstr>
      <vt:lpstr>Remember that it is most effective to review within 20 minutes.</vt:lpstr>
      <vt:lpstr>How to Review</vt:lpstr>
      <vt:lpstr>Highlight or underline the main points.  Fill in missing details.</vt:lpstr>
      <vt:lpstr>If using the Cornell Format, use the recall column to test yourself.  </vt:lpstr>
      <vt:lpstr>Group Activity: A Case Study </vt:lpstr>
      <vt:lpstr>Assignment:  Note Taking Checklist  Evaluate Your Note Taking Skills</vt:lpstr>
      <vt:lpstr>PowerPoint Presentation</vt:lpstr>
      <vt:lpstr>Power Writing</vt:lpstr>
      <vt:lpstr>Prepare</vt:lpstr>
      <vt:lpstr>Plan Your Time</vt:lpstr>
      <vt:lpstr>Professors have heard all the excuses!</vt:lpstr>
      <vt:lpstr>Find a Space and Time</vt:lpstr>
      <vt:lpstr>Choose a General Topic</vt:lpstr>
      <vt:lpstr>Gather Information</vt:lpstr>
      <vt:lpstr>Write a Thesis Statement</vt:lpstr>
      <vt:lpstr>Organize</vt:lpstr>
      <vt:lpstr>Write</vt:lpstr>
      <vt:lpstr>Get Started</vt:lpstr>
      <vt:lpstr>Exercise: Free Writing</vt:lpstr>
      <vt:lpstr>Writing a paper is like climbing a mountain.  What small steps can you take to get started?</vt:lpstr>
      <vt:lpstr>Save Your Work</vt:lpstr>
      <vt:lpstr>The Introduction</vt:lpstr>
      <vt:lpstr>The Body of the Paper</vt:lpstr>
      <vt:lpstr>Beware of Plagiarism</vt:lpstr>
      <vt:lpstr>Avoid Plagiarism by:</vt:lpstr>
      <vt:lpstr>Write a Conclusion</vt:lpstr>
      <vt:lpstr>Include References</vt:lpstr>
      <vt:lpstr>Use an Appropriate Style</vt:lpstr>
      <vt:lpstr>Example of APA Style:  Fralick, M.  College and career success, eighth ed.,  Dubuque: Kendall/Hunt Publishing Company, 2018, p. 99.</vt:lpstr>
      <vt:lpstr>Write your first draft and put it away for awhile.  Why?</vt:lpstr>
      <vt:lpstr>Edit and Revise</vt:lpstr>
      <vt:lpstr>Biased Language Examples</vt:lpstr>
      <vt:lpstr>Prepare the Final Copy</vt:lpstr>
      <vt:lpstr>The Bibliography or Works Cited</vt:lpstr>
      <vt:lpstr>Term Paper Exercise</vt:lpstr>
      <vt:lpstr>Making An Oral Presentation</vt:lpstr>
      <vt:lpstr>Relax!</vt:lpstr>
      <vt:lpstr>Some Relaxation Techniques</vt:lpstr>
      <vt:lpstr>Parts of a Speech</vt:lpstr>
      <vt:lpstr>Making a Speech</vt:lpstr>
      <vt:lpstr>Make a Speech</vt:lpstr>
      <vt:lpstr>The College Success Web site has many resources on making a speech:</vt:lpstr>
      <vt:lpstr>Keys to Success: Be Selective</vt:lpstr>
      <vt:lpstr>How to be selective?</vt:lpstr>
      <vt:lpstr>If you focus on the details first, you will get lost.  </vt:lpstr>
      <vt:lpstr>Grouping the details under general ideas will help you to remember them.  </vt:lpstr>
      <vt:lpstr>It’s Like Putting a Puzzle Together</vt:lpstr>
      <vt:lpstr>To Be Selective</vt:lpstr>
      <vt:lpstr>The Essence of Genius is Knowing What to Overlook.</vt:lpstr>
      <vt:lpstr>To Get the General Idea:</vt:lpstr>
      <vt:lpstr>Appreciating Island Cultures: The ‘Ulu Tree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19</cp:revision>
  <dcterms:created xsi:type="dcterms:W3CDTF">2013-11-22T20:11:44Z</dcterms:created>
  <dcterms:modified xsi:type="dcterms:W3CDTF">2017-10-24T01:09:49Z</dcterms:modified>
</cp:coreProperties>
</file>